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4"/>
  </p:sldMasterIdLst>
  <p:notesMasterIdLst>
    <p:notesMasterId r:id="rId19"/>
  </p:notesMasterIdLst>
  <p:sldIdLst>
    <p:sldId id="257" r:id="rId5"/>
    <p:sldId id="258" r:id="rId6"/>
    <p:sldId id="271" r:id="rId7"/>
    <p:sldId id="273" r:id="rId8"/>
    <p:sldId id="272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64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222226"/>
    <a:srgbClr val="606061"/>
    <a:srgbClr val="41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45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6AD0F-CAAC-6B4A-B591-B07EEB3533D5}" type="datetimeFigureOut">
              <a:rPr lang="en-ES" smtClean="0"/>
              <a:t>04/23/2025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EABDC-043F-7B41-A2EE-7849E3A99E3A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3452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7221" y="2143897"/>
            <a:ext cx="7702378" cy="1285103"/>
          </a:xfrm>
        </p:spPr>
        <p:txBody>
          <a:bodyPr anchor="ctr">
            <a:normAutofit/>
          </a:bodyPr>
          <a:lstStyle>
            <a:lvl1pPr algn="l">
              <a:defRPr sz="5000" b="1" i="0">
                <a:solidFill>
                  <a:srgbClr val="22222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 err="1"/>
              <a:t>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221" y="3429000"/>
            <a:ext cx="7702378" cy="1151602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 b="0" i="0">
                <a:solidFill>
                  <a:srgbClr val="60606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8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DFC6-2039-2E8E-8EAA-EB956A2C04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11" y="365125"/>
            <a:ext cx="9359662" cy="1135871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 dirty="0" err="1"/>
              <a:t>Título</a:t>
            </a:r>
            <a:endParaRPr lang="en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90FA4-1193-3380-8DF1-846B9CCD99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40612" y="1500996"/>
            <a:ext cx="9359661" cy="7794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 b="0" i="0">
                <a:solidFill>
                  <a:srgbClr val="60606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despedi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7221" y="2143897"/>
            <a:ext cx="7702378" cy="1285103"/>
          </a:xfrm>
        </p:spPr>
        <p:txBody>
          <a:bodyPr anchor="ctr">
            <a:normAutofit/>
          </a:bodyPr>
          <a:lstStyle>
            <a:lvl1pPr algn="l">
              <a:defRPr sz="4500" b="1" i="0">
                <a:solidFill>
                  <a:srgbClr val="22222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 err="1"/>
              <a:t>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221" y="3429000"/>
            <a:ext cx="7702378" cy="1151602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 b="0" i="0">
                <a:solidFill>
                  <a:srgbClr val="60606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0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F63B-DE88-2BBB-E81C-012C5B9E5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198" y="2953026"/>
            <a:ext cx="4454553" cy="951947"/>
          </a:xfrm>
        </p:spPr>
        <p:txBody>
          <a:bodyPr>
            <a:noAutofit/>
          </a:bodyPr>
          <a:lstStyle>
            <a:lvl1pPr algn="ctr">
              <a:defRPr sz="3000">
                <a:solidFill>
                  <a:srgbClr val="F9F9F9"/>
                </a:solidFill>
              </a:defRPr>
            </a:lvl1pPr>
          </a:lstStyle>
          <a:p>
            <a:r>
              <a:rPr lang="en-GB" dirty="0" err="1"/>
              <a:t>Título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5587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769" y="365125"/>
            <a:ext cx="7107315" cy="1281113"/>
          </a:xfrm>
        </p:spPr>
        <p:txBody>
          <a:bodyPr/>
          <a:lstStyle>
            <a:lvl1pPr algn="ctr">
              <a:defRPr sz="3000"/>
            </a:lvl1pPr>
          </a:lstStyle>
          <a:p>
            <a:r>
              <a:rPr lang="en-GB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70008" y="1729648"/>
            <a:ext cx="9369236" cy="4447315"/>
          </a:xfrm>
        </p:spPr>
        <p:txBody>
          <a:bodyPr/>
          <a:lstStyle>
            <a:lvl1pPr marL="0" indent="0">
              <a:buNone/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just" fontAlgn="base"/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1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8938" y="1553248"/>
            <a:ext cx="6113602" cy="682502"/>
          </a:xfrm>
          <a:noFill/>
        </p:spPr>
        <p:txBody>
          <a:bodyPr anchor="b">
            <a:normAutofit/>
          </a:bodyPr>
          <a:lstStyle>
            <a:lvl1pPr algn="l">
              <a:defRPr sz="3000"/>
            </a:lvl1pPr>
          </a:lstStyle>
          <a:p>
            <a:r>
              <a:rPr lang="en-GB" dirty="0" err="1"/>
              <a:t>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8938" y="2547599"/>
            <a:ext cx="6113602" cy="343595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22222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Texto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EEFD2C-1D0C-4082-1F2D-E3E5D691B7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57591" y="0"/>
            <a:ext cx="4057291" cy="6858000"/>
          </a:xfrm>
        </p:spPr>
        <p:txBody>
          <a:bodyPr/>
          <a:lstStyle/>
          <a:p>
            <a:r>
              <a:rPr lang="en-GB" dirty="0"/>
              <a:t>Imagen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68606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C703-F2A2-238B-DCC8-1F7EF4BF8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2819" y="495759"/>
            <a:ext cx="8599098" cy="110875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 dirty="0" err="1"/>
              <a:t>Título</a:t>
            </a:r>
            <a:endParaRPr lang="en-E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6E4DA5-B765-D391-D171-EE6E40645C2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62101" y="1828801"/>
            <a:ext cx="4165600" cy="4149306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dirty="0" err="1"/>
              <a:t>Texto</a:t>
            </a:r>
            <a:r>
              <a:rPr lang="en-GB" dirty="0"/>
              <a:t> o imagen</a:t>
            </a:r>
            <a:endParaRPr lang="en-E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3E529A-AF23-749D-5D76-A25364EA045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95988" y="1828801"/>
            <a:ext cx="4165600" cy="4149306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ES" dirty="0"/>
              <a:t>Texto o imagen</a:t>
            </a:r>
          </a:p>
        </p:txBody>
      </p:sp>
    </p:spTree>
    <p:extLst>
      <p:ext uri="{BB962C8B-B14F-4D97-AF65-F5344CB8AC3E}">
        <p14:creationId xmlns:p14="http://schemas.microsoft.com/office/powerpoint/2010/main" val="167800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texto y obje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C703-F2A2-238B-DCC8-1F7EF4BF8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2101" y="1383234"/>
            <a:ext cx="4164882" cy="950997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en-GB" dirty="0" err="1"/>
              <a:t>Título</a:t>
            </a:r>
            <a:endParaRPr lang="en-E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6E4DA5-B765-D391-D171-EE6E40645C2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62101" y="2334231"/>
            <a:ext cx="4164882" cy="364387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ES" dirty="0"/>
              <a:t>Texto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3E529A-AF23-749D-5D76-A25364EA045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95988" y="1383235"/>
            <a:ext cx="4165600" cy="459487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ES" dirty="0"/>
              <a:t>Texto o imagen</a:t>
            </a:r>
          </a:p>
        </p:txBody>
      </p:sp>
    </p:spTree>
    <p:extLst>
      <p:ext uri="{BB962C8B-B14F-4D97-AF65-F5344CB8AC3E}">
        <p14:creationId xmlns:p14="http://schemas.microsoft.com/office/powerpoint/2010/main" val="131817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F2876C-9945-6ADD-3DEC-7D1BEACE5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11" y="365125"/>
            <a:ext cx="9359662" cy="1135871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 dirty="0" err="1"/>
              <a:t>Título</a:t>
            </a:r>
            <a:endParaRPr lang="en-E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7273D5C-A6F2-525E-DE6F-B1CAA6C43F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40612" y="1500996"/>
            <a:ext cx="9359661" cy="7794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 b="0" i="0">
                <a:solidFill>
                  <a:srgbClr val="60606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1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16B674-BCCE-BB61-94B7-8278876B2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11" y="365125"/>
            <a:ext cx="9359662" cy="1135871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 dirty="0" err="1"/>
              <a:t>Título</a:t>
            </a:r>
            <a:endParaRPr lang="en-E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7252C4-F65E-7B4B-ADAE-A427BE5A02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40612" y="1500996"/>
            <a:ext cx="9359661" cy="7794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 b="0" i="0">
                <a:solidFill>
                  <a:srgbClr val="60606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6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6DAC-1937-8E25-0743-E567973A0F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11" y="365125"/>
            <a:ext cx="9359662" cy="1135871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 dirty="0" err="1"/>
              <a:t>Título</a:t>
            </a:r>
            <a:endParaRPr lang="en-E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25003E2-1CBA-2070-AB5D-0D79D44D7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40612" y="1500996"/>
            <a:ext cx="9359661" cy="7794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 b="0" i="0">
                <a:solidFill>
                  <a:srgbClr val="60606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7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 dirty="0"/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553A18F7-8A8E-19CF-9A34-FB2D032550F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092" y="5943600"/>
            <a:ext cx="922492" cy="9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5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5" r:id="rId2"/>
    <p:sldLayoutId id="2147483709" r:id="rId3"/>
    <p:sldLayoutId id="2147483710" r:id="rId4"/>
    <p:sldLayoutId id="2147483711" r:id="rId5"/>
    <p:sldLayoutId id="2147483716" r:id="rId6"/>
    <p:sldLayoutId id="2147483719" r:id="rId7"/>
    <p:sldLayoutId id="2147483713" r:id="rId8"/>
    <p:sldLayoutId id="2147483712" r:id="rId9"/>
    <p:sldLayoutId id="2147483720" r:id="rId10"/>
    <p:sldLayoutId id="2147483714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rgbClr val="4137FF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rgbClr val="222226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222226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222226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222226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222226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C159-1CBA-E3DA-8981-FB8C1BD49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Python</a:t>
            </a:r>
            <a:endParaRPr lang="en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3F9FD-D16A-CCE7-B8CC-ACF4DDC6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STEMDO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418067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Abstracción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objetos solo revelan mecanismos internos que son relevantes para el uso de otros objetos, ocultando cualquier código de implementación innecesario.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931" y="3563734"/>
            <a:ext cx="6144990" cy="250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48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Herencia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Se pueden asignar relaciones y subclases entre objetos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 reutilizar una lógica común sin dejar de mantener una jerarquía única.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40" y="1266312"/>
            <a:ext cx="5103612" cy="41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Polimorfismo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Los objetos pueden adoptar más de una forma según el contexto.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Reduce la necesidad de duplicar código.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485" y="1553248"/>
            <a:ext cx="4166555" cy="382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5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Beneficios de la POO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Beneficioso para el desarrollo colaborativo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Reutilización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Escalabilidad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Eficiencia del código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1" y="3972188"/>
            <a:ext cx="2885812" cy="28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¿Dudas?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STEMDO</a:t>
            </a:r>
          </a:p>
        </p:txBody>
      </p:sp>
    </p:spTree>
    <p:extLst>
      <p:ext uri="{BB962C8B-B14F-4D97-AF65-F5344CB8AC3E}">
        <p14:creationId xmlns:p14="http://schemas.microsoft.com/office/powerpoint/2010/main" val="53644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al lenguaje</a:t>
            </a:r>
          </a:p>
        </p:txBody>
      </p:sp>
    </p:spTree>
    <p:extLst>
      <p:ext uri="{BB962C8B-B14F-4D97-AF65-F5344CB8AC3E}">
        <p14:creationId xmlns:p14="http://schemas.microsoft.com/office/powerpoint/2010/main" val="62098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Python?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Lenguaje de programación informático</a:t>
            </a:r>
          </a:p>
          <a:p>
            <a:endParaRPr lang="es-ES" dirty="0"/>
          </a:p>
          <a:p>
            <a:r>
              <a:rPr lang="es-ES" dirty="0"/>
              <a:t>Se utiliza para: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Crear sitios web y software,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Automatizar tareas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Realizar análisis de datos. </a:t>
            </a:r>
          </a:p>
          <a:p>
            <a:endParaRPr lang="es-ES" dirty="0"/>
          </a:p>
          <a:p>
            <a:r>
              <a:rPr lang="es-ES" dirty="0"/>
              <a:t>Es uno de los lenguajes de programación más utilizados en la actualidad.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418" y="1828800"/>
            <a:ext cx="4108740" cy="4149725"/>
          </a:xfrm>
        </p:spPr>
      </p:pic>
    </p:spTree>
    <p:extLst>
      <p:ext uri="{BB962C8B-B14F-4D97-AF65-F5344CB8AC3E}">
        <p14:creationId xmlns:p14="http://schemas.microsoft.com/office/powerpoint/2010/main" val="63930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Python?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Fácil de aprender</a:t>
            </a:r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Gran comunidad y soporte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Versatilidad y portabilidad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Libre</a:t>
            </a:r>
            <a:r>
              <a:rPr lang="es-ES" dirty="0"/>
              <a:t> y de </a:t>
            </a:r>
            <a:r>
              <a:rPr lang="es-ES" b="1" dirty="0"/>
              <a:t>código abierto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Fácil integración con otros lenguajes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178" y="4045584"/>
            <a:ext cx="4357852" cy="27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6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Conceptos básicos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Tipos (String, int, bool, etc…)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Clases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Objetos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Condicionales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Listas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Diccionarios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Bucles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Métodos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195" y="2074695"/>
            <a:ext cx="4161049" cy="32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5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Programación orientada a objetos (POO)</a:t>
            </a:r>
          </a:p>
        </p:txBody>
      </p:sp>
    </p:spTree>
    <p:extLst>
      <p:ext uri="{BB962C8B-B14F-4D97-AF65-F5344CB8AC3E}">
        <p14:creationId xmlns:p14="http://schemas.microsoft.com/office/powerpoint/2010/main" val="40336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Definición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Modelo de programación informática que organiza el diseño de software en torno a datos u objetos, en lugar de funciones y lógica. </a:t>
            </a:r>
          </a:p>
          <a:p>
            <a:endParaRPr lang="es-ES" dirty="0"/>
          </a:p>
          <a:p>
            <a:r>
              <a:rPr lang="es-ES" dirty="0"/>
              <a:t>Adecuado para programas grandes, complejos y que se actualizan o mantienen activamente.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88" y="1410099"/>
            <a:ext cx="4165600" cy="4541040"/>
          </a:xfrm>
        </p:spPr>
      </p:pic>
    </p:spTree>
    <p:extLst>
      <p:ext uri="{BB962C8B-B14F-4D97-AF65-F5344CB8AC3E}">
        <p14:creationId xmlns:p14="http://schemas.microsoft.com/office/powerpoint/2010/main" val="416010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Principios de OOP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281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Encapsulación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La implementación y el estado de cada objeto se mantienen de forma privada dentro de clases.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Otros objetos pueden llamar a una lista de funciones o métodos públicos.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Proporciona una mayor seguridad y evita la corrupción de datos no intencionada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46" y="892990"/>
            <a:ext cx="5012222" cy="49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29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Stemdo">
      <a:dk1>
        <a:srgbClr val="4136FE"/>
      </a:dk1>
      <a:lt1>
        <a:srgbClr val="F8F8F8"/>
      </a:lt1>
      <a:dk2>
        <a:srgbClr val="212226"/>
      </a:dk2>
      <a:lt2>
        <a:srgbClr val="5F6061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2" id="{6BEAAC23-C250-1C4B-920C-EE2565EC9686}" vid="{62180CCC-82B8-0541-98EE-36E473654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75d85d-eab9-42c9-8253-15aeaecbdc07" xsi:nil="true"/>
    <lcf76f155ced4ddcb4097134ff3c332f xmlns="fc6b1e0a-2061-4e9f-b1ab-9ccbd716d2b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3BEB3E716A3D448EE1D7B9F7582FC1" ma:contentTypeVersion="11" ma:contentTypeDescription="Create a new document." ma:contentTypeScope="" ma:versionID="f60891e15c062cd2b2bf150a44f2f52f">
  <xsd:schema xmlns:xsd="http://www.w3.org/2001/XMLSchema" xmlns:xs="http://www.w3.org/2001/XMLSchema" xmlns:p="http://schemas.microsoft.com/office/2006/metadata/properties" xmlns:ns2="fc6b1e0a-2061-4e9f-b1ab-9ccbd716d2b5" xmlns:ns3="1675d85d-eab9-42c9-8253-15aeaecbdc07" targetNamespace="http://schemas.microsoft.com/office/2006/metadata/properties" ma:root="true" ma:fieldsID="80a60c7160007275001ae5062266f723" ns2:_="" ns3:_="">
    <xsd:import namespace="fc6b1e0a-2061-4e9f-b1ab-9ccbd716d2b5"/>
    <xsd:import namespace="1675d85d-eab9-42c9-8253-15aeaecbdc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6b1e0a-2061-4e9f-b1ab-9ccbd716d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3e857ee-e49b-4a34-8693-1247e45b2f3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75d85d-eab9-42c9-8253-15aeaecbdc0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708b13-ebc4-4504-a30a-9ecf6452814d}" ma:internalName="TaxCatchAll" ma:showField="CatchAllData" ma:web="1675d85d-eab9-42c9-8253-15aeaecbdc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7542AC-7EC0-4D0A-95C8-EAC70A22AB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DB5737-52AD-4F70-9256-80903C506268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1675d85d-eab9-42c9-8253-15aeaecbdc07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fc6b1e0a-2061-4e9f-b1ab-9ccbd716d2b5"/>
  </ds:schemaRefs>
</ds:datastoreItem>
</file>

<file path=customXml/itemProps3.xml><?xml version="1.0" encoding="utf-8"?>
<ds:datastoreItem xmlns:ds="http://schemas.openxmlformats.org/officeDocument/2006/customXml" ds:itemID="{9965085D-01EC-47CF-8121-8F78902F1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6b1e0a-2061-4e9f-b1ab-9ccbd716d2b5"/>
    <ds:schemaRef ds:uri="1675d85d-eab9-42c9-8253-15aeaecbdc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plantilla-presentaciones</Template>
  <TotalTime>313</TotalTime>
  <Words>256</Words>
  <Application>Microsoft Office PowerPoint</Application>
  <PresentationFormat>Widescreen</PresentationFormat>
  <Paragraphs>59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Tema de Office</vt:lpstr>
      <vt:lpstr>Python</vt:lpstr>
      <vt:lpstr>Introducción al lenguaje</vt:lpstr>
      <vt:lpstr>¿Qué es Python?</vt:lpstr>
      <vt:lpstr>¿Por qué Python?</vt:lpstr>
      <vt:lpstr>Conceptos básicos</vt:lpstr>
      <vt:lpstr>Programación orientada a objetos (POO)</vt:lpstr>
      <vt:lpstr>Definición</vt:lpstr>
      <vt:lpstr>Principios de OOP</vt:lpstr>
      <vt:lpstr>Encapsulación</vt:lpstr>
      <vt:lpstr>Abstracción</vt:lpstr>
      <vt:lpstr>Herencia</vt:lpstr>
      <vt:lpstr>Polimorfismo</vt:lpstr>
      <vt:lpstr>Beneficios de la POO</vt:lpstr>
      <vt:lpstr>¿Dudas?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agomez</dc:creator>
  <cp:lastModifiedBy>agomez</cp:lastModifiedBy>
  <cp:revision>18</cp:revision>
  <dcterms:created xsi:type="dcterms:W3CDTF">2025-04-01T07:37:34Z</dcterms:created>
  <dcterms:modified xsi:type="dcterms:W3CDTF">2025-04-23T08:19:52Z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0x010100173BEB3E716A3D448EE1D7B9F7582FC1</vt:lpwstr>
  </property>
</Properties>
</file>